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4"/>
  </p:handoutMasterIdLst>
  <p:sldIdLst>
    <p:sldId id="257" r:id="rId2"/>
    <p:sldId id="260"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a:srgbClr val="FFFF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93123" autoAdjust="0"/>
  </p:normalViewPr>
  <p:slideViewPr>
    <p:cSldViewPr snapToGrid="0">
      <p:cViewPr varScale="1">
        <p:scale>
          <a:sx n="47" d="100"/>
          <a:sy n="47" d="100"/>
        </p:scale>
        <p:origin x="2334" y="4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1" d="100"/>
          <a:sy n="81" d="100"/>
        </p:scale>
        <p:origin x="400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11035C0A-6A21-427D-A3EB-E8A52BE8FF8D}" type="datetimeFigureOut">
              <a:rPr kumimoji="1" lang="ja-JP" altLang="en-US" smtClean="0"/>
              <a:t>2020/5/1</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C91F2FBD-9738-4CB6-A58A-DC9F14A6E17E}" type="slidenum">
              <a:rPr kumimoji="1" lang="ja-JP" altLang="en-US" smtClean="0"/>
              <a:t>‹#›</a:t>
            </a:fld>
            <a:endParaRPr kumimoji="1" lang="ja-JP" altLang="en-US"/>
          </a:p>
        </p:txBody>
      </p:sp>
    </p:spTree>
    <p:extLst>
      <p:ext uri="{BB962C8B-B14F-4D97-AF65-F5344CB8AC3E}">
        <p14:creationId xmlns:p14="http://schemas.microsoft.com/office/powerpoint/2010/main" val="10515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14238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421886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14112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8177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B14F1D-CADF-4750-AFB6-4076E34C72C1}"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870056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691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B14F1D-CADF-4750-AFB6-4076E34C72C1}" type="datetimeFigureOut">
              <a:rPr kumimoji="1" lang="ja-JP" altLang="en-US" smtClean="0"/>
              <a:t>2020/5/1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144204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B14F1D-CADF-4750-AFB6-4076E34C72C1}" type="datetimeFigureOut">
              <a:rPr kumimoji="1" lang="ja-JP" altLang="en-US" smtClean="0"/>
              <a:t>2020/5/1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7795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14F1D-CADF-4750-AFB6-4076E34C72C1}" type="datetimeFigureOut">
              <a:rPr kumimoji="1" lang="ja-JP" altLang="en-US" smtClean="0"/>
              <a:t>2020/5/1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445272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305743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B14F1D-CADF-4750-AFB6-4076E34C72C1}"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280961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B14F1D-CADF-4750-AFB6-4076E34C72C1}" type="datetimeFigureOut">
              <a:rPr kumimoji="1" lang="ja-JP" altLang="en-US" smtClean="0"/>
              <a:t>2020/5/1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508C8D-9197-43CB-946F-6823A5ED75D6}" type="slidenum">
              <a:rPr kumimoji="1" lang="ja-JP" altLang="en-US" smtClean="0"/>
              <a:t>‹#›</a:t>
            </a:fld>
            <a:endParaRPr kumimoji="1" lang="ja-JP" altLang="en-US"/>
          </a:p>
        </p:txBody>
      </p:sp>
    </p:spTree>
    <p:extLst>
      <p:ext uri="{BB962C8B-B14F-4D97-AF65-F5344CB8AC3E}">
        <p14:creationId xmlns:p14="http://schemas.microsoft.com/office/powerpoint/2010/main" val="10283628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 name="横巻き 9"/>
          <p:cNvSpPr/>
          <p:nvPr/>
        </p:nvSpPr>
        <p:spPr>
          <a:xfrm>
            <a:off x="244278" y="7109"/>
            <a:ext cx="6337143" cy="1358540"/>
          </a:xfrm>
          <a:prstGeom prst="horizontalScroll">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919"/>
          </a:p>
        </p:txBody>
      </p:sp>
      <p:sp>
        <p:nvSpPr>
          <p:cNvPr id="3" name="コンテンツ プレースホルダー 2"/>
          <p:cNvSpPr>
            <a:spLocks noGrp="1"/>
          </p:cNvSpPr>
          <p:nvPr>
            <p:ph sz="half" idx="1"/>
          </p:nvPr>
        </p:nvSpPr>
        <p:spPr>
          <a:xfrm>
            <a:off x="863739" y="300012"/>
            <a:ext cx="4956263" cy="824806"/>
          </a:xfrm>
        </p:spPr>
        <p:txBody>
          <a:bodyPr>
            <a:normAutofit fontScale="92500"/>
          </a:bodyPr>
          <a:lstStyle/>
          <a:p>
            <a:pPr marL="0" indent="0">
              <a:buNone/>
            </a:pPr>
            <a:r>
              <a:rPr lang="ja-JP" altLang="en-US" sz="2350" dirty="0">
                <a:solidFill>
                  <a:schemeClr val="accent5">
                    <a:lumMod val="75000"/>
                  </a:schemeClr>
                </a:solidFill>
                <a:latin typeface="メイリオ" panose="020B0604030504040204" pitchFamily="50" charset="-128"/>
                <a:ea typeface="メイリオ" panose="020B0604030504040204" pitchFamily="50" charset="-128"/>
              </a:rPr>
              <a:t>子育て世帯の生活を支援するために</a:t>
            </a:r>
            <a:endParaRPr lang="en-US" altLang="ja-JP" sz="2350" dirty="0">
              <a:solidFill>
                <a:schemeClr val="accent5">
                  <a:lumMod val="75000"/>
                </a:schemeClr>
              </a:solidFill>
              <a:latin typeface="メイリオ" panose="020B0604030504040204" pitchFamily="50" charset="-128"/>
              <a:ea typeface="メイリオ" panose="020B0604030504040204" pitchFamily="50" charset="-128"/>
            </a:endParaRPr>
          </a:p>
          <a:p>
            <a:pPr marL="0" indent="0">
              <a:buNone/>
            </a:pPr>
            <a:r>
              <a:rPr lang="ja-JP" altLang="en-US" sz="2350" dirty="0">
                <a:solidFill>
                  <a:schemeClr val="accent5">
                    <a:lumMod val="75000"/>
                  </a:schemeClr>
                </a:solidFill>
                <a:latin typeface="メイリオ" panose="020B0604030504040204" pitchFamily="50" charset="-128"/>
                <a:ea typeface="メイリオ" panose="020B0604030504040204" pitchFamily="50" charset="-128"/>
              </a:rPr>
              <a:t>　　　　一時金を支給します！</a:t>
            </a:r>
          </a:p>
        </p:txBody>
      </p:sp>
      <p:sp>
        <p:nvSpPr>
          <p:cNvPr id="6" name="正方形/長方形 5"/>
          <p:cNvSpPr/>
          <p:nvPr/>
        </p:nvSpPr>
        <p:spPr>
          <a:xfrm>
            <a:off x="230382" y="2377260"/>
            <a:ext cx="6351040" cy="3221557"/>
          </a:xfrm>
          <a:prstGeom prst="rect">
            <a:avLst/>
          </a:prstGeom>
          <a:solidFill>
            <a:schemeClr val="bg1"/>
          </a:solidFill>
          <a:ln w="8255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000" dirty="0">
              <a:solidFill>
                <a:schemeClr val="accent5">
                  <a:lumMod val="75000"/>
                </a:schemeClr>
              </a:solidFill>
              <a:latin typeface="メイリオ" panose="020B0604030504040204" pitchFamily="50" charset="-128"/>
              <a:ea typeface="メイリオ" panose="020B0604030504040204" pitchFamily="50" charset="-128"/>
            </a:endParaRPr>
          </a:p>
          <a:p>
            <a:endParaRPr kumimoji="1" lang="en-US" altLang="ja-JP" sz="1000" dirty="0">
              <a:solidFill>
                <a:schemeClr val="accent5">
                  <a:lumMod val="75000"/>
                </a:schemeClr>
              </a:solidFill>
              <a:latin typeface="メイリオ" panose="020B0604030504040204" pitchFamily="50" charset="-128"/>
              <a:ea typeface="メイリオ" panose="020B0604030504040204" pitchFamily="50" charset="-128"/>
            </a:endParaRPr>
          </a:p>
          <a:p>
            <a:endParaRPr kumimoji="1" lang="ja-JP" altLang="en-US" sz="1919"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919" dirty="0">
                <a:solidFill>
                  <a:schemeClr val="accent5">
                    <a:lumMod val="75000"/>
                  </a:schemeClr>
                </a:solidFill>
                <a:latin typeface="メイリオ" panose="020B0604030504040204" pitchFamily="50" charset="-128"/>
                <a:ea typeface="メイリオ" panose="020B0604030504040204" pitchFamily="50" charset="-128"/>
              </a:rPr>
              <a:t>令和２年４月分（３月分を含む）の児童手当（本則給付）の受給者の方に支給します。</a:t>
            </a:r>
            <a:endParaRPr kumimoji="1" lang="en-US" altLang="ja-JP" sz="1919" dirty="0">
              <a:solidFill>
                <a:schemeClr val="accent5">
                  <a:lumMod val="7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919" dirty="0">
                <a:solidFill>
                  <a:schemeClr val="accent5">
                    <a:lumMod val="75000"/>
                  </a:schemeClr>
                </a:solidFill>
                <a:latin typeface="メイリオ" panose="020B0604030504040204" pitchFamily="50" charset="-128"/>
                <a:ea typeface="メイリオ" panose="020B0604030504040204" pitchFamily="50" charset="-128"/>
              </a:rPr>
              <a:t>対象児童１人につき、１万円です。</a:t>
            </a:r>
            <a:endParaRPr kumimoji="1" lang="en-US" altLang="ja-JP" sz="1919" dirty="0">
              <a:solidFill>
                <a:schemeClr val="accent5">
                  <a:lumMod val="75000"/>
                </a:schemeClr>
              </a:solidFill>
              <a:latin typeface="メイリオ" panose="020B0604030504040204" pitchFamily="50" charset="-128"/>
              <a:ea typeface="メイリオ" panose="020B0604030504040204" pitchFamily="50" charset="-128"/>
            </a:endParaRPr>
          </a:p>
          <a:p>
            <a:endParaRPr kumimoji="1" lang="en-US" altLang="ja-JP" sz="1400" dirty="0">
              <a:solidFill>
                <a:schemeClr val="accent5">
                  <a:lumMod val="75000"/>
                </a:schemeClr>
              </a:solidFill>
              <a:latin typeface="メイリオ" panose="020B0604030504040204" pitchFamily="50" charset="-128"/>
              <a:ea typeface="メイリオ" panose="020B0604030504040204" pitchFamily="50" charset="-128"/>
            </a:endParaRPr>
          </a:p>
          <a:p>
            <a:r>
              <a:rPr kumimoji="1" lang="en-US" altLang="ja-JP" sz="1919" dirty="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919" dirty="0">
                <a:solidFill>
                  <a:schemeClr val="accent5">
                    <a:lumMod val="75000"/>
                  </a:schemeClr>
                </a:solidFill>
                <a:latin typeface="メイリオ" panose="020B0604030504040204" pitchFamily="50" charset="-128"/>
                <a:ea typeface="メイリオ" panose="020B0604030504040204" pitchFamily="50" charset="-128"/>
              </a:rPr>
              <a:t>実施主体は、令和２年３月３１日時点での居住市町村（特別区含む）です。</a:t>
            </a:r>
            <a:endParaRPr kumimoji="1" lang="en-US" altLang="ja-JP" sz="800" dirty="0">
              <a:solidFill>
                <a:schemeClr val="accent5">
                  <a:lumMod val="75000"/>
                </a:schemeClr>
              </a:solidFill>
              <a:latin typeface="メイリオ" panose="020B0604030504040204" pitchFamily="50" charset="-128"/>
              <a:ea typeface="メイリオ" panose="020B0604030504040204" pitchFamily="50" charset="-128"/>
            </a:endParaRPr>
          </a:p>
          <a:p>
            <a:r>
              <a:rPr kumimoji="1" lang="en-US" altLang="ja-JP" sz="1175" dirty="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175" dirty="0">
                <a:solidFill>
                  <a:schemeClr val="accent5">
                    <a:lumMod val="75000"/>
                  </a:schemeClr>
                </a:solidFill>
                <a:latin typeface="メイリオ" panose="020B0604030504040204" pitchFamily="50" charset="-128"/>
                <a:ea typeface="メイリオ" panose="020B0604030504040204" pitchFamily="50" charset="-128"/>
              </a:rPr>
              <a:t>「子育て世帯への臨時特別給付金」は、新型コロナウイルス感染症の影響を受けている</a:t>
            </a:r>
            <a:endParaRPr kumimoji="1" lang="en-US" altLang="ja-JP" sz="1175" dirty="0">
              <a:solidFill>
                <a:schemeClr val="accent5">
                  <a:lumMod val="75000"/>
                </a:schemeClr>
              </a:solidFill>
              <a:latin typeface="メイリオ" panose="020B0604030504040204" pitchFamily="50" charset="-128"/>
              <a:ea typeface="メイリオ" panose="020B0604030504040204" pitchFamily="50" charset="-128"/>
            </a:endParaRPr>
          </a:p>
          <a:p>
            <a:r>
              <a:rPr kumimoji="1" lang="ja-JP" altLang="en-US" sz="1175" dirty="0">
                <a:solidFill>
                  <a:schemeClr val="accent5">
                    <a:lumMod val="75000"/>
                  </a:schemeClr>
                </a:solidFill>
                <a:latin typeface="メイリオ" panose="020B0604030504040204" pitchFamily="50" charset="-128"/>
                <a:ea typeface="メイリオ" panose="020B0604030504040204" pitchFamily="50" charset="-128"/>
              </a:rPr>
              <a:t>子育て世帯の生活を支援する取組の一つとして、児童手当（本則給付）を受給する世帯（０歳～中学生のいる世帯）に対する臨時特別の給付金（一時金）です。</a:t>
            </a:r>
            <a:endParaRPr kumimoji="1" lang="en-US" altLang="ja-JP" sz="1175" dirty="0">
              <a:solidFill>
                <a:schemeClr val="accent5">
                  <a:lumMod val="75000"/>
                </a:schemeClr>
              </a:solidFill>
              <a:latin typeface="メイリオ" panose="020B0604030504040204" pitchFamily="50" charset="-128"/>
              <a:ea typeface="メイリオ" panose="020B0604030504040204" pitchFamily="50" charset="-128"/>
            </a:endParaRPr>
          </a:p>
          <a:p>
            <a:endParaRPr kumimoji="1" lang="ja-JP" altLang="en-US" sz="1028" dirty="0">
              <a:solidFill>
                <a:schemeClr val="accent5">
                  <a:lumMod val="75000"/>
                </a:schemeClr>
              </a:solidFill>
              <a:latin typeface="ＤＨＰ特太ゴシック体" panose="020B0500000000000000" pitchFamily="50" charset="-128"/>
              <a:ea typeface="ＤＨＰ特太ゴシック体" panose="020B0500000000000000" pitchFamily="50" charset="-128"/>
            </a:endParaRPr>
          </a:p>
        </p:txBody>
      </p:sp>
      <p:sp>
        <p:nvSpPr>
          <p:cNvPr id="5" name="角丸四角形 4"/>
          <p:cNvSpPr>
            <a:spLocks/>
          </p:cNvSpPr>
          <p:nvPr/>
        </p:nvSpPr>
        <p:spPr>
          <a:xfrm>
            <a:off x="757136" y="1852570"/>
            <a:ext cx="5169470" cy="969418"/>
          </a:xfrm>
          <a:prstGeom prst="round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350" b="1" dirty="0">
                <a:solidFill>
                  <a:schemeClr val="accent5">
                    <a:lumMod val="50000"/>
                  </a:schemeClr>
                </a:solidFill>
                <a:latin typeface="メイリオ" panose="020B0604030504040204" pitchFamily="50" charset="-128"/>
                <a:ea typeface="メイリオ" panose="020B0604030504040204" pitchFamily="50" charset="-128"/>
              </a:rPr>
              <a:t>＜子育て世帯への臨時特別給付金＞</a:t>
            </a:r>
          </a:p>
        </p:txBody>
      </p:sp>
      <p:sp>
        <p:nvSpPr>
          <p:cNvPr id="13" name="テキスト ボックス 12"/>
          <p:cNvSpPr txBox="1"/>
          <p:nvPr/>
        </p:nvSpPr>
        <p:spPr>
          <a:xfrm>
            <a:off x="244278" y="5816922"/>
            <a:ext cx="6337144" cy="3983165"/>
          </a:xfrm>
          <a:prstGeom prst="rect">
            <a:avLst/>
          </a:prstGeom>
          <a:solidFill>
            <a:schemeClr val="bg1"/>
          </a:solidFill>
          <a:ln w="63500" cmpd="dbl">
            <a:solidFill>
              <a:schemeClr val="accent2"/>
            </a:solidFill>
          </a:ln>
          <a:effectLst/>
        </p:spPr>
        <p:txBody>
          <a:bodyPr wrap="square" rtlCol="0">
            <a:noAutofit/>
          </a:bodyPr>
          <a:lstStyle/>
          <a:p>
            <a:r>
              <a:rPr kumimoji="1" lang="ja-JP" altLang="en-US" sz="2400" b="1" u="wavyDbl" dirty="0">
                <a:solidFill>
                  <a:srgbClr val="FF0000"/>
                </a:solidFill>
                <a:uFill>
                  <a:solidFill>
                    <a:srgbClr val="FF0000"/>
                  </a:solidFill>
                </a:uFill>
                <a:latin typeface="メイリオ" panose="020B0604030504040204" pitchFamily="50" charset="-128"/>
                <a:ea typeface="メイリオ" panose="020B0604030504040204" pitchFamily="50" charset="-128"/>
              </a:rPr>
              <a:t>原則、申請は不要です。</a:t>
            </a:r>
            <a:endParaRPr kumimoji="1" lang="en-US" altLang="ja-JP" sz="2400" b="1" u="wavyDbl" dirty="0">
              <a:solidFill>
                <a:srgbClr val="FF0000"/>
              </a:solidFill>
              <a:uFill>
                <a:solidFill>
                  <a:srgbClr val="FF0000"/>
                </a:solidFill>
              </a:uFill>
              <a:latin typeface="メイリオ" panose="020B0604030504040204" pitchFamily="50" charset="-128"/>
              <a:ea typeface="メイリオ" panose="020B0604030504040204" pitchFamily="50" charset="-128"/>
            </a:endParaRPr>
          </a:p>
          <a:p>
            <a:r>
              <a:rPr kumimoji="1" lang="ja-JP" altLang="en-US" sz="1696" b="1" dirty="0">
                <a:solidFill>
                  <a:schemeClr val="accent5">
                    <a:lumMod val="75000"/>
                  </a:schemeClr>
                </a:solidFill>
                <a:latin typeface="メイリオ" panose="020B0604030504040204" pitchFamily="50" charset="-128"/>
                <a:ea typeface="メイリオ" panose="020B0604030504040204" pitchFamily="50" charset="-128"/>
              </a:rPr>
              <a:t>川内村では、６月中旬に支給する見込みです。</a:t>
            </a:r>
            <a:endParaRPr kumimoji="1" lang="en-US" altLang="ja-JP" sz="1696" b="1"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14" name="角丸四角形 13"/>
          <p:cNvSpPr/>
          <p:nvPr/>
        </p:nvSpPr>
        <p:spPr>
          <a:xfrm>
            <a:off x="520394" y="6503046"/>
            <a:ext cx="1301486" cy="306970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80" dirty="0">
                <a:solidFill>
                  <a:schemeClr val="accent5">
                    <a:lumMod val="75000"/>
                  </a:schemeClr>
                </a:solidFill>
                <a:latin typeface="メイリオ" panose="020B0604030504040204" pitchFamily="50" charset="-128"/>
                <a:ea typeface="メイリオ" panose="020B0604030504040204" pitchFamily="50" charset="-128"/>
              </a:rPr>
              <a:t>川内村</a:t>
            </a:r>
          </a:p>
        </p:txBody>
      </p:sp>
      <p:sp>
        <p:nvSpPr>
          <p:cNvPr id="16" name="角丸四角形 15"/>
          <p:cNvSpPr/>
          <p:nvPr/>
        </p:nvSpPr>
        <p:spPr>
          <a:xfrm>
            <a:off x="4861859" y="6491758"/>
            <a:ext cx="1376732" cy="306970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80" dirty="0">
                <a:solidFill>
                  <a:schemeClr val="accent5">
                    <a:lumMod val="75000"/>
                  </a:schemeClr>
                </a:solidFill>
                <a:latin typeface="メイリオ" panose="020B0604030504040204" pitchFamily="50" charset="-128"/>
                <a:ea typeface="メイリオ" panose="020B0604030504040204" pitchFamily="50" charset="-128"/>
              </a:rPr>
              <a:t>子育て</a:t>
            </a:r>
            <a:endParaRPr kumimoji="1" lang="en-US" altLang="ja-JP" sz="1980" dirty="0">
              <a:solidFill>
                <a:schemeClr val="accent5">
                  <a:lumMod val="75000"/>
                </a:schemeClr>
              </a:solidFill>
              <a:latin typeface="メイリオ" panose="020B0604030504040204" pitchFamily="50" charset="-128"/>
              <a:ea typeface="メイリオ" panose="020B0604030504040204" pitchFamily="50" charset="-128"/>
            </a:endParaRPr>
          </a:p>
          <a:p>
            <a:pPr algn="ctr"/>
            <a:r>
              <a:rPr kumimoji="1" lang="ja-JP" altLang="en-US" sz="1980" dirty="0">
                <a:solidFill>
                  <a:schemeClr val="accent5">
                    <a:lumMod val="75000"/>
                  </a:schemeClr>
                </a:solidFill>
                <a:latin typeface="メイリオ" panose="020B0604030504040204" pitchFamily="50" charset="-128"/>
                <a:ea typeface="メイリオ" panose="020B0604030504040204" pitchFamily="50" charset="-128"/>
              </a:rPr>
              <a:t>世帯</a:t>
            </a:r>
            <a:endParaRPr kumimoji="1" lang="en-US" altLang="ja-JP" sz="1980" dirty="0">
              <a:solidFill>
                <a:schemeClr val="accent5">
                  <a:lumMod val="75000"/>
                </a:schemeClr>
              </a:solidFill>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914566" y="6890533"/>
            <a:ext cx="3021906" cy="514243"/>
          </a:xfrm>
          <a:prstGeom prst="rect">
            <a:avLst/>
          </a:prstGeom>
          <a:noFill/>
        </p:spPr>
        <p:txBody>
          <a:bodyPr wrap="square" rtlCol="0">
            <a:spAutoFit/>
          </a:bodyPr>
          <a:lstStyle/>
          <a:p>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➀給付金の案内チラシ・希望しない場合等の申出書を送付します。</a:t>
            </a:r>
          </a:p>
        </p:txBody>
      </p:sp>
      <p:cxnSp>
        <p:nvCxnSpPr>
          <p:cNvPr id="18" name="直線矢印コネクタ 17"/>
          <p:cNvCxnSpPr/>
          <p:nvPr/>
        </p:nvCxnSpPr>
        <p:spPr>
          <a:xfrm flipV="1">
            <a:off x="1821881" y="7370814"/>
            <a:ext cx="3039980" cy="14521"/>
          </a:xfrm>
          <a:prstGeom prst="straightConnector1">
            <a:avLst/>
          </a:prstGeom>
          <a:ln w="28575">
            <a:tailEnd type="triangle" w="lg" len="lg"/>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1928188" y="7642035"/>
            <a:ext cx="2735656" cy="514243"/>
          </a:xfrm>
          <a:prstGeom prst="rect">
            <a:avLst/>
          </a:prstGeom>
          <a:noFill/>
        </p:spPr>
        <p:txBody>
          <a:bodyPr wrap="square" rtlCol="0">
            <a:spAutoFit/>
          </a:bodyPr>
          <a:lstStyle/>
          <a:p>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➁希望しない場合等のみ、申出書を返送してください。</a:t>
            </a:r>
          </a:p>
        </p:txBody>
      </p:sp>
      <p:cxnSp>
        <p:nvCxnSpPr>
          <p:cNvPr id="23" name="直線矢印コネクタ 22"/>
          <p:cNvCxnSpPr/>
          <p:nvPr/>
        </p:nvCxnSpPr>
        <p:spPr>
          <a:xfrm flipH="1">
            <a:off x="1821883" y="8154344"/>
            <a:ext cx="3039978" cy="9436"/>
          </a:xfrm>
          <a:prstGeom prst="straightConnector1">
            <a:avLst/>
          </a:prstGeom>
          <a:ln w="28575">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1963954" y="8434072"/>
            <a:ext cx="2694369" cy="725199"/>
          </a:xfrm>
          <a:prstGeom prst="rect">
            <a:avLst/>
          </a:prstGeom>
          <a:noFill/>
        </p:spPr>
        <p:txBody>
          <a:bodyPr wrap="square" rtlCol="0">
            <a:spAutoFit/>
          </a:bodyPr>
          <a:lstStyle/>
          <a:p>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➂児童手当登録銀行口座等へ振り込みます（振り込んだ旨を通知します）</a:t>
            </a:r>
            <a:r>
              <a:rPr kumimoji="1" lang="ja-JP" altLang="en-US" sz="1132" dirty="0">
                <a:solidFill>
                  <a:schemeClr val="accent5">
                    <a:lumMod val="75000"/>
                  </a:schemeClr>
                </a:solidFill>
                <a:latin typeface="メイリオ" panose="020B0604030504040204" pitchFamily="50" charset="-128"/>
                <a:ea typeface="メイリオ" panose="020B0604030504040204" pitchFamily="50" charset="-128"/>
              </a:rPr>
              <a:t>。</a:t>
            </a:r>
          </a:p>
        </p:txBody>
      </p:sp>
      <p:cxnSp>
        <p:nvCxnSpPr>
          <p:cNvPr id="31" name="直線矢印コネクタ 30"/>
          <p:cNvCxnSpPr/>
          <p:nvPr/>
        </p:nvCxnSpPr>
        <p:spPr>
          <a:xfrm>
            <a:off x="1821881" y="9157331"/>
            <a:ext cx="3039980" cy="0"/>
          </a:xfrm>
          <a:prstGeom prst="straightConnector1">
            <a:avLst/>
          </a:prstGeom>
          <a:ln w="28575">
            <a:tailEnd type="triangle" w="lg" len="lg"/>
          </a:ln>
        </p:spPr>
        <p:style>
          <a:lnRef idx="1">
            <a:schemeClr val="accent1"/>
          </a:lnRef>
          <a:fillRef idx="0">
            <a:schemeClr val="accent1"/>
          </a:fillRef>
          <a:effectRef idx="0">
            <a:schemeClr val="accent1"/>
          </a:effectRef>
          <a:fontRef idx="minor">
            <a:schemeClr val="tx1"/>
          </a:fontRef>
        </p:style>
      </p:cxnSp>
      <p:pic>
        <p:nvPicPr>
          <p:cNvPr id="20" name="図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3570" y="1126754"/>
            <a:ext cx="4476655" cy="714807"/>
          </a:xfrm>
          <a:prstGeom prst="rect">
            <a:avLst/>
          </a:prstGeom>
        </p:spPr>
      </p:pic>
      <p:sp>
        <p:nvSpPr>
          <p:cNvPr id="21" name="テキスト ボックス 20"/>
          <p:cNvSpPr txBox="1"/>
          <p:nvPr/>
        </p:nvSpPr>
        <p:spPr>
          <a:xfrm>
            <a:off x="1922667" y="9285844"/>
            <a:ext cx="2735656" cy="514243"/>
          </a:xfrm>
          <a:prstGeom prst="rect">
            <a:avLst/>
          </a:prstGeom>
          <a:noFill/>
        </p:spPr>
        <p:txBody>
          <a:bodyPr wrap="square" rtlCol="0">
            <a:spAutoFit/>
          </a:bodyPr>
          <a:lstStyle/>
          <a:p>
            <a:r>
              <a:rPr kumimoji="1" lang="en-US" altLang="ja-JP" sz="1371" dirty="0">
                <a:solidFill>
                  <a:schemeClr val="accent5">
                    <a:lumMod val="75000"/>
                  </a:schemeClr>
                </a:solidFill>
                <a:latin typeface="メイリオ" panose="020B0604030504040204" pitchFamily="50" charset="-128"/>
                <a:ea typeface="メイリオ" panose="020B0604030504040204" pitchFamily="50" charset="-128"/>
              </a:rPr>
              <a:t>※</a:t>
            </a:r>
            <a:r>
              <a:rPr kumimoji="1" lang="ja-JP" altLang="en-US" sz="1371" dirty="0">
                <a:solidFill>
                  <a:schemeClr val="accent5">
                    <a:lumMod val="75000"/>
                  </a:schemeClr>
                </a:solidFill>
                <a:latin typeface="メイリオ" panose="020B0604030504040204" pitchFamily="50" charset="-128"/>
                <a:ea typeface="メイリオ" panose="020B0604030504040204" pitchFamily="50" charset="-128"/>
              </a:rPr>
              <a:t>公務員の場合は、申請が必要になります。</a:t>
            </a:r>
          </a:p>
        </p:txBody>
      </p:sp>
    </p:spTree>
    <p:extLst>
      <p:ext uri="{BB962C8B-B14F-4D97-AF65-F5344CB8AC3E}">
        <p14:creationId xmlns:p14="http://schemas.microsoft.com/office/powerpoint/2010/main" val="1201830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61988" y="881045"/>
            <a:ext cx="6124875" cy="5523948"/>
          </a:xfrm>
          <a:prstGeom prst="rect">
            <a:avLst/>
          </a:prstGeom>
          <a:solidFill>
            <a:schemeClr val="bg1"/>
          </a:solidFill>
          <a:ln w="28575">
            <a:solidFill>
              <a:srgbClr val="00B050"/>
            </a:solidFill>
          </a:ln>
          <a:effectLst/>
        </p:spPr>
        <p:txBody>
          <a:bodyPr wrap="square" rtlCol="0">
            <a:spAutoFit/>
          </a:bodyPr>
          <a:lstStyle/>
          <a:p>
            <a:r>
              <a:rPr lang="ja-JP" altLang="en-US" sz="1600" b="1" u="sng" dirty="0">
                <a:solidFill>
                  <a:srgbClr val="00B050"/>
                </a:solidFill>
                <a:latin typeface="メイリオ" panose="020B0604030504040204" pitchFamily="50" charset="-128"/>
                <a:ea typeface="メイリオ" panose="020B0604030504040204" pitchFamily="50" charset="-128"/>
              </a:rPr>
              <a:t>Ｑ．誰が支給対象者になりますか？</a:t>
            </a:r>
            <a:endParaRPr lang="en-US" altLang="ja-JP" sz="1600" b="1" u="sng"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Ａ．令和２年４月分（３月分を含む）の児童手当</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（本則給付）の支給を受けている方です。対象児</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童は、３月３１日までに生まれた児童であり、</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３月まで中学生だった児童（新高校１年生）も</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含みます。</a:t>
            </a:r>
            <a:endParaRPr lang="en-US" altLang="ja-JP" sz="1600" dirty="0">
              <a:latin typeface="メイリオ" panose="020B0604030504040204" pitchFamily="50" charset="-128"/>
              <a:ea typeface="メイリオ" panose="020B0604030504040204" pitchFamily="50" charset="-128"/>
            </a:endParaRPr>
          </a:p>
          <a:p>
            <a:endParaRPr lang="en-US" altLang="ja-JP" sz="1600" dirty="0">
              <a:solidFill>
                <a:schemeClr val="accent6">
                  <a:lumMod val="75000"/>
                </a:schemeClr>
              </a:solidFill>
              <a:latin typeface="メイリオ" panose="020B0604030504040204" pitchFamily="50" charset="-128"/>
              <a:ea typeface="メイリオ" panose="020B0604030504040204" pitchFamily="50" charset="-128"/>
            </a:endParaRPr>
          </a:p>
          <a:p>
            <a:r>
              <a:rPr lang="ja-JP" altLang="en-US" sz="1600" b="1" u="sng" dirty="0">
                <a:solidFill>
                  <a:srgbClr val="00B050"/>
                </a:solidFill>
                <a:latin typeface="メイリオ" panose="020B0604030504040204" pitchFamily="50" charset="-128"/>
                <a:ea typeface="メイリオ" panose="020B0604030504040204" pitchFamily="50" charset="-128"/>
              </a:rPr>
              <a:t>Ｑ．いつ頃振り込まれますか？</a:t>
            </a:r>
            <a:endParaRPr lang="en-US" altLang="ja-JP" sz="1600" b="1" u="sng" dirty="0">
              <a:solidFill>
                <a:srgbClr val="00B050"/>
              </a:solidFill>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Ａ．対象の方には、６月中旬に児童手当を受給している口座に振り込みます。振込通知書が届かない場合は、お問い合わせください。</a:t>
            </a:r>
            <a:endParaRPr lang="en-US" altLang="ja-JP" sz="1600" dirty="0">
              <a:latin typeface="メイリオ" panose="020B0604030504040204" pitchFamily="50" charset="-128"/>
              <a:ea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endParaRPr>
          </a:p>
          <a:p>
            <a:r>
              <a:rPr lang="ja-JP" altLang="en-US" sz="1600" b="1" u="sng" dirty="0">
                <a:solidFill>
                  <a:srgbClr val="00B050"/>
                </a:solidFill>
                <a:latin typeface="メイリオ" panose="020B0604030504040204" pitchFamily="50" charset="-128"/>
                <a:ea typeface="メイリオ" panose="020B0604030504040204" pitchFamily="50" charset="-128"/>
              </a:rPr>
              <a:t>Ｑ．引っ越した場合には、給付金の振込はどうなりますか？</a:t>
            </a:r>
            <a:endParaRPr lang="en-US" altLang="ja-JP" sz="1600" b="1" u="sng"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Ａ．「子育て世帯への臨時特別給付金」は、基準日（令和２年</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３月３１日）時点での居住市町村（特別区含む）から支給さ</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a:t>
            </a:r>
            <a:r>
              <a:rPr lang="ja-JP" altLang="en-US" sz="1600" dirty="0" err="1">
                <a:latin typeface="メイリオ" panose="020B0604030504040204" pitchFamily="50" charset="-128"/>
                <a:ea typeface="メイリオ" panose="020B0604030504040204" pitchFamily="50" charset="-128"/>
              </a:rPr>
              <a:t>れ</a:t>
            </a:r>
            <a:r>
              <a:rPr lang="ja-JP" altLang="en-US" sz="1600" dirty="0">
                <a:latin typeface="メイリオ" panose="020B0604030504040204" pitchFamily="50" charset="-128"/>
                <a:ea typeface="メイリオ" panose="020B0604030504040204" pitchFamily="50" charset="-128"/>
              </a:rPr>
              <a:t>ますので、</a:t>
            </a:r>
            <a:r>
              <a:rPr lang="en-US" altLang="ja-JP" sz="1600" dirty="0">
                <a:latin typeface="メイリオ" panose="020B0604030504040204" pitchFamily="50" charset="-128"/>
                <a:ea typeface="メイリオ" panose="020B0604030504040204" pitchFamily="50" charset="-128"/>
              </a:rPr>
              <a:t>4</a:t>
            </a:r>
            <a:r>
              <a:rPr lang="ja-JP" altLang="en-US" sz="1600" dirty="0">
                <a:latin typeface="メイリオ" panose="020B0604030504040204" pitchFamily="50" charset="-128"/>
                <a:ea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日以降、引っ越しされた方は、転出元の</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市町村にお問い合わせください。</a:t>
            </a:r>
            <a:endParaRPr lang="en-US" altLang="ja-JP" sz="1600" dirty="0">
              <a:latin typeface="メイリオ" panose="020B0604030504040204" pitchFamily="50" charset="-128"/>
              <a:ea typeface="メイリオ" panose="020B0604030504040204" pitchFamily="50" charset="-128"/>
            </a:endParaRPr>
          </a:p>
          <a:p>
            <a:endParaRPr lang="en-US" altLang="ja-JP" sz="1600" dirty="0">
              <a:latin typeface="メイリオ" panose="020B0604030504040204" pitchFamily="50" charset="-128"/>
              <a:ea typeface="メイリオ" panose="020B0604030504040204" pitchFamily="50" charset="-128"/>
            </a:endParaRPr>
          </a:p>
          <a:p>
            <a:r>
              <a:rPr lang="ja-JP" altLang="en-US" sz="1600" b="1" u="sng" dirty="0">
                <a:solidFill>
                  <a:srgbClr val="00B050"/>
                </a:solidFill>
                <a:latin typeface="メイリオ" panose="020B0604030504040204" pitchFamily="50" charset="-128"/>
                <a:ea typeface="メイリオ" panose="020B0604030504040204" pitchFamily="50" charset="-128"/>
              </a:rPr>
              <a:t>Ｑ．公務員への支給方法はどうなりますか？</a:t>
            </a:r>
            <a:endParaRPr lang="en-US" altLang="ja-JP" sz="1600" b="1" u="sng"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Ａ．公務員については、所属庁が支給対象者であると証明した</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上で、本人が居住市町村に申請してください。</a:t>
            </a:r>
            <a:r>
              <a:rPr lang="ja-JP" altLang="en-US" sz="1600" dirty="0">
                <a:solidFill>
                  <a:schemeClr val="accent6">
                    <a:lumMod val="75000"/>
                  </a:schemeClr>
                </a:solidFill>
                <a:latin typeface="メイリオ" panose="020B0604030504040204" pitchFamily="50" charset="-128"/>
                <a:ea typeface="メイリオ" panose="020B0604030504040204" pitchFamily="50" charset="-128"/>
              </a:rPr>
              <a:t>　</a:t>
            </a:r>
            <a:endParaRPr lang="en-US" altLang="ja-JP" sz="1600" dirty="0">
              <a:solidFill>
                <a:schemeClr val="accent6">
                  <a:lumMod val="75000"/>
                </a:schemeClr>
              </a:solidFill>
              <a:latin typeface="メイリオ" panose="020B0604030504040204" pitchFamily="50" charset="-128"/>
              <a:ea typeface="メイリオ" panose="020B0604030504040204" pitchFamily="50" charset="-128"/>
            </a:endParaRPr>
          </a:p>
          <a:p>
            <a:endParaRPr kumimoji="1" lang="en-US" altLang="ja-JP" sz="1696" dirty="0"/>
          </a:p>
        </p:txBody>
      </p:sp>
      <p:sp>
        <p:nvSpPr>
          <p:cNvPr id="7" name="角丸四角形 6"/>
          <p:cNvSpPr/>
          <p:nvPr/>
        </p:nvSpPr>
        <p:spPr>
          <a:xfrm>
            <a:off x="215205" y="7331833"/>
            <a:ext cx="6271658" cy="1320308"/>
          </a:xfrm>
          <a:prstGeom prst="roundRect">
            <a:avLst/>
          </a:prstGeom>
          <a:solidFill>
            <a:schemeClr val="bg1"/>
          </a:solidFill>
          <a:ln w="889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19" dirty="0">
                <a:solidFill>
                  <a:schemeClr val="accent1"/>
                </a:solidFill>
                <a:latin typeface="メイリオ" panose="020B0604030504040204" pitchFamily="50" charset="-128"/>
                <a:ea typeface="メイリオ" panose="020B0604030504040204" pitchFamily="50" charset="-128"/>
              </a:rPr>
              <a:t>「子育て世帯への臨時特別給付金」窓口</a:t>
            </a:r>
            <a:endParaRPr kumimoji="1" lang="en-US" altLang="ja-JP" sz="1919" dirty="0">
              <a:solidFill>
                <a:schemeClr val="accent1"/>
              </a:solidFill>
              <a:latin typeface="メイリオ" panose="020B0604030504040204" pitchFamily="50" charset="-128"/>
              <a:ea typeface="メイリオ" panose="020B0604030504040204" pitchFamily="50" charset="-128"/>
            </a:endParaRPr>
          </a:p>
          <a:p>
            <a:pPr algn="ctr"/>
            <a:r>
              <a:rPr kumimoji="1" lang="ja-JP" altLang="en-US" sz="1919" dirty="0">
                <a:solidFill>
                  <a:schemeClr val="accent1"/>
                </a:solidFill>
                <a:latin typeface="メイリオ" panose="020B0604030504040204" pitchFamily="50" charset="-128"/>
                <a:ea typeface="メイリオ" panose="020B0604030504040204" pitchFamily="50" charset="-128"/>
              </a:rPr>
              <a:t>川内村教育委員会　℡</a:t>
            </a:r>
            <a:r>
              <a:rPr kumimoji="1" lang="en-US" altLang="ja-JP" sz="1919" dirty="0">
                <a:solidFill>
                  <a:schemeClr val="accent1"/>
                </a:solidFill>
                <a:latin typeface="メイリオ" panose="020B0604030504040204" pitchFamily="50" charset="-128"/>
                <a:ea typeface="メイリオ" panose="020B0604030504040204" pitchFamily="50" charset="-128"/>
              </a:rPr>
              <a:t>0240-38-3805</a:t>
            </a:r>
          </a:p>
          <a:p>
            <a:pPr algn="ctr"/>
            <a:r>
              <a:rPr kumimoji="1" lang="ja-JP" altLang="en-US" sz="1919" dirty="0">
                <a:solidFill>
                  <a:schemeClr val="accent1"/>
                </a:solidFill>
                <a:latin typeface="メイリオ" panose="020B0604030504040204" pitchFamily="50" charset="-128"/>
                <a:ea typeface="メイリオ" panose="020B0604030504040204" pitchFamily="50" charset="-128"/>
              </a:rPr>
              <a:t>かわうち保育園　　℡</a:t>
            </a:r>
            <a:r>
              <a:rPr kumimoji="1" lang="en-US" altLang="ja-JP" sz="1919" dirty="0">
                <a:solidFill>
                  <a:schemeClr val="accent1"/>
                </a:solidFill>
                <a:latin typeface="メイリオ" panose="020B0604030504040204" pitchFamily="50" charset="-128"/>
                <a:ea typeface="メイリオ" panose="020B0604030504040204" pitchFamily="50" charset="-128"/>
              </a:rPr>
              <a:t>0240-38-2231</a:t>
            </a:r>
            <a:endParaRPr kumimoji="1" lang="ja-JP" altLang="en-US" sz="1919" dirty="0">
              <a:solidFill>
                <a:schemeClr val="accent1"/>
              </a:solidFill>
              <a:latin typeface="メイリオ" panose="020B0604030504040204" pitchFamily="50" charset="-128"/>
              <a:ea typeface="メイリオ" panose="020B0604030504040204" pitchFamily="50" charset="-128"/>
            </a:endParaRPr>
          </a:p>
        </p:txBody>
      </p:sp>
      <p:sp>
        <p:nvSpPr>
          <p:cNvPr id="2" name="角丸四角形 1"/>
          <p:cNvSpPr/>
          <p:nvPr/>
        </p:nvSpPr>
        <p:spPr>
          <a:xfrm>
            <a:off x="126777" y="6551288"/>
            <a:ext cx="2131740" cy="682981"/>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19" b="1" dirty="0">
                <a:latin typeface="メイリオ" panose="020B0604030504040204" pitchFamily="50" charset="-128"/>
                <a:ea typeface="メイリオ" panose="020B0604030504040204" pitchFamily="50" charset="-128"/>
              </a:rPr>
              <a:t>お問い合わせは</a:t>
            </a:r>
          </a:p>
        </p:txBody>
      </p:sp>
      <p:sp>
        <p:nvSpPr>
          <p:cNvPr id="6" name="角丸四角形 5"/>
          <p:cNvSpPr/>
          <p:nvPr/>
        </p:nvSpPr>
        <p:spPr>
          <a:xfrm>
            <a:off x="215204" y="148449"/>
            <a:ext cx="1954885" cy="65401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742" b="1" dirty="0">
                <a:latin typeface="メイリオ" panose="020B0604030504040204" pitchFamily="50" charset="-128"/>
                <a:ea typeface="メイリオ" panose="020B0604030504040204" pitchFamily="50" charset="-128"/>
              </a:rPr>
              <a:t>Ｑ＆Ａ</a:t>
            </a:r>
          </a:p>
        </p:txBody>
      </p:sp>
      <p:sp>
        <p:nvSpPr>
          <p:cNvPr id="9" name="正方形/長方形 8"/>
          <p:cNvSpPr/>
          <p:nvPr/>
        </p:nvSpPr>
        <p:spPr>
          <a:xfrm>
            <a:off x="1" y="8835190"/>
            <a:ext cx="6858000" cy="107080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1919"/>
          </a:p>
        </p:txBody>
      </p:sp>
      <p:sp>
        <p:nvSpPr>
          <p:cNvPr id="10" name="テキスト ボックス 9"/>
          <p:cNvSpPr txBox="1"/>
          <p:nvPr/>
        </p:nvSpPr>
        <p:spPr>
          <a:xfrm>
            <a:off x="120859" y="8949240"/>
            <a:ext cx="6514832" cy="210955"/>
          </a:xfrm>
          <a:prstGeom prst="rect">
            <a:avLst/>
          </a:prstGeom>
          <a:noFill/>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defTabSz="4572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en-US" altLang="ja-JP" sz="979" dirty="0">
                <a:solidFill>
                  <a:schemeClr val="bg1"/>
                </a:solidFill>
                <a:latin typeface="ＭＳ Ｐゴシック" panose="020B0600070205080204" pitchFamily="50" charset="-128"/>
              </a:rPr>
              <a:t>｢</a:t>
            </a:r>
            <a:r>
              <a:rPr lang="ja-JP" altLang="en-US" sz="979" dirty="0">
                <a:solidFill>
                  <a:schemeClr val="bg1"/>
                </a:solidFill>
                <a:latin typeface="ＭＳ Ｐゴシック" panose="020B0600070205080204" pitchFamily="50" charset="-128"/>
              </a:rPr>
              <a:t>子育て世帯への臨時特別給付金</a:t>
            </a:r>
            <a:r>
              <a:rPr lang="en-US" altLang="ja-JP" sz="979" dirty="0">
                <a:solidFill>
                  <a:schemeClr val="bg1"/>
                </a:solidFill>
                <a:latin typeface="ＭＳ Ｐゴシック" panose="020B0600070205080204" pitchFamily="50" charset="-128"/>
              </a:rPr>
              <a:t>｣</a:t>
            </a:r>
            <a:r>
              <a:rPr lang="ja-JP" altLang="en-US" sz="979" dirty="0">
                <a:solidFill>
                  <a:schemeClr val="bg1"/>
                </a:solidFill>
                <a:latin typeface="ＭＳ Ｐゴシック" panose="020B0600070205080204" pitchFamily="50" charset="-128"/>
              </a:rPr>
              <a:t>に関する</a:t>
            </a:r>
            <a:r>
              <a:rPr lang="ja-JP" altLang="en-US" sz="1371" b="1" dirty="0">
                <a:solidFill>
                  <a:srgbClr val="F79646"/>
                </a:solidFill>
                <a:latin typeface="ＭＳ Ｐゴシック" panose="020B0600070205080204" pitchFamily="50" charset="-128"/>
              </a:rPr>
              <a:t>“振り込め詐欺”</a:t>
            </a:r>
            <a:r>
              <a:rPr lang="ja-JP" altLang="en-US" sz="979" dirty="0">
                <a:solidFill>
                  <a:schemeClr val="bg1"/>
                </a:solidFill>
                <a:latin typeface="ＭＳ Ｐゴシック" panose="020B0600070205080204" pitchFamily="50" charset="-128"/>
              </a:rPr>
              <a:t>や</a:t>
            </a:r>
            <a:r>
              <a:rPr lang="ja-JP" altLang="en-US" sz="1371" b="1" dirty="0">
                <a:solidFill>
                  <a:srgbClr val="F79646"/>
                </a:solidFill>
                <a:latin typeface="ＭＳ Ｐゴシック" panose="020B0600070205080204" pitchFamily="50" charset="-128"/>
              </a:rPr>
              <a:t>“個人情報の詐取”</a:t>
            </a:r>
            <a:r>
              <a:rPr lang="ja-JP" altLang="en-US" sz="979" dirty="0">
                <a:solidFill>
                  <a:schemeClr val="bg1"/>
                </a:solidFill>
                <a:latin typeface="ＭＳ Ｐゴシック" panose="020B0600070205080204" pitchFamily="50" charset="-128"/>
              </a:rPr>
              <a:t>にご注意ください。</a:t>
            </a:r>
          </a:p>
        </p:txBody>
      </p:sp>
      <p:sp>
        <p:nvSpPr>
          <p:cNvPr id="12" name="テキスト ボックス 11"/>
          <p:cNvSpPr txBox="1"/>
          <p:nvPr/>
        </p:nvSpPr>
        <p:spPr>
          <a:xfrm>
            <a:off x="103375" y="9274245"/>
            <a:ext cx="6532316" cy="504000"/>
          </a:xfrm>
          <a:prstGeom prst="rect">
            <a:avLst/>
          </a:prstGeom>
          <a:noFill/>
        </p:spPr>
        <p:txBody>
          <a:bodyPr wrap="square" lIns="0" tIns="0" rIns="0" bIns="0">
            <a:spAutoFit/>
          </a:bodyPr>
          <a:lstStyle/>
          <a:p>
            <a:pPr fontAlgn="auto">
              <a:spcBef>
                <a:spcPts val="0"/>
              </a:spcBef>
              <a:spcAft>
                <a:spcPts val="0"/>
              </a:spcAft>
              <a:defRPr/>
            </a:pPr>
            <a:r>
              <a:rPr lang="ja-JP" altLang="en-US" sz="1050" dirty="0">
                <a:solidFill>
                  <a:schemeClr val="bg1"/>
                </a:solidFill>
                <a:latin typeface="+mn-ea"/>
                <a:ea typeface="+mn-ea"/>
              </a:rPr>
              <a:t>ご自宅や職場などに</a:t>
            </a:r>
            <a:r>
              <a:rPr lang="ja-JP" altLang="en-US" sz="1050" dirty="0">
                <a:solidFill>
                  <a:schemeClr val="bg1"/>
                </a:solidFill>
                <a:latin typeface="+mn-ea"/>
              </a:rPr>
              <a:t>川内村</a:t>
            </a:r>
            <a:r>
              <a:rPr lang="ja-JP" altLang="en-US" sz="1050" dirty="0">
                <a:solidFill>
                  <a:schemeClr val="bg1"/>
                </a:solidFill>
                <a:latin typeface="+mn-ea"/>
                <a:ea typeface="+mn-ea"/>
              </a:rPr>
              <a:t>から問い合わせを行うことがありますが、ＡＴＭ（現金自動預払機）の操作をお願いすることや、支給のための手数料などの振り込みを求めることは絶対にありません。もし、不審な電話がかかってきた場合にはすぐに</a:t>
            </a:r>
            <a:r>
              <a:rPr lang="ja-JP" altLang="en-US" sz="1050" dirty="0">
                <a:solidFill>
                  <a:schemeClr val="bg1"/>
                </a:solidFill>
                <a:latin typeface="+mn-ea"/>
              </a:rPr>
              <a:t>川内村</a:t>
            </a:r>
            <a:r>
              <a:rPr lang="ja-JP" altLang="en-US" sz="1050" dirty="0">
                <a:solidFill>
                  <a:schemeClr val="bg1"/>
                </a:solidFill>
                <a:latin typeface="+mn-ea"/>
                <a:ea typeface="+mn-ea"/>
              </a:rPr>
              <a:t>の窓口又は最寄りの警察にご連絡ください</a:t>
            </a:r>
            <a:r>
              <a:rPr lang="ja-JP" altLang="en-US" sz="800" dirty="0">
                <a:solidFill>
                  <a:schemeClr val="bg1"/>
                </a:solidFill>
                <a:latin typeface="+mn-ea"/>
                <a:ea typeface="+mn-ea"/>
              </a:rPr>
              <a:t>。</a:t>
            </a:r>
          </a:p>
        </p:txBody>
      </p:sp>
      <p:pic>
        <p:nvPicPr>
          <p:cNvPr id="13" name="図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1290" y="938730"/>
            <a:ext cx="1125573" cy="1450124"/>
          </a:xfrm>
          <a:prstGeom prst="rect">
            <a:avLst/>
          </a:prstGeom>
        </p:spPr>
      </p:pic>
      <p:pic>
        <p:nvPicPr>
          <p:cNvPr id="14" name="図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8517" y="6489272"/>
            <a:ext cx="4476655" cy="714807"/>
          </a:xfrm>
          <a:prstGeom prst="rect">
            <a:avLst/>
          </a:prstGeom>
        </p:spPr>
      </p:pic>
    </p:spTree>
    <p:extLst>
      <p:ext uri="{BB962C8B-B14F-4D97-AF65-F5344CB8AC3E}">
        <p14:creationId xmlns:p14="http://schemas.microsoft.com/office/powerpoint/2010/main" val="309797895"/>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675</TotalTime>
  <Words>355</Words>
  <Application>Microsoft Office PowerPoint</Application>
  <PresentationFormat>A4 210 x 297 mm</PresentationFormat>
  <Paragraphs>48</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ＤＨＰ特太ゴシック体</vt:lpstr>
      <vt:lpstr>ＭＳ Ｐゴシック</vt:lpstr>
      <vt:lpstr>メイリオ</vt:lpstr>
      <vt:lpstr>游ゴシック</vt:lpstr>
      <vt:lpstr>游ゴシック Light</vt:lpstr>
      <vt:lpstr>Arial</vt:lpstr>
      <vt:lpstr>Calibri</vt:lpstr>
      <vt:lpstr>Calibri Light</vt:lpstr>
      <vt:lpstr>Office Theme</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矢澤　雅弘(子ども･子育て本部)</dc:creator>
  <cp:lastModifiedBy>kawauchi</cp:lastModifiedBy>
  <cp:revision>65</cp:revision>
  <cp:lastPrinted>2020-05-01T03:06:37Z</cp:lastPrinted>
  <dcterms:created xsi:type="dcterms:W3CDTF">2020-04-07T04:57:46Z</dcterms:created>
  <dcterms:modified xsi:type="dcterms:W3CDTF">2020-05-01T03:06:43Z</dcterms:modified>
</cp:coreProperties>
</file>